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88" r:id="rId3"/>
    <p:sldId id="268" r:id="rId4"/>
    <p:sldId id="290" r:id="rId5"/>
    <p:sldId id="294" r:id="rId6"/>
    <p:sldId id="270" r:id="rId7"/>
    <p:sldId id="295" r:id="rId8"/>
    <p:sldId id="271" r:id="rId9"/>
    <p:sldId id="304" r:id="rId10"/>
    <p:sldId id="305" r:id="rId11"/>
    <p:sldId id="306" r:id="rId12"/>
    <p:sldId id="275" r:id="rId13"/>
    <p:sldId id="257" r:id="rId14"/>
    <p:sldId id="298" r:id="rId15"/>
    <p:sldId id="299" r:id="rId16"/>
    <p:sldId id="300" r:id="rId17"/>
    <p:sldId id="301" r:id="rId18"/>
    <p:sldId id="302" r:id="rId19"/>
    <p:sldId id="303" r:id="rId20"/>
    <p:sldId id="308" r:id="rId21"/>
    <p:sldId id="291" r:id="rId22"/>
    <p:sldId id="292" r:id="rId23"/>
    <p:sldId id="296" r:id="rId24"/>
    <p:sldId id="29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8"/>
    <p:restoredTop sz="77445"/>
  </p:normalViewPr>
  <p:slideViewPr>
    <p:cSldViewPr snapToGrid="0" snapToObjects="1">
      <p:cViewPr varScale="1">
        <p:scale>
          <a:sx n="56" d="100"/>
          <a:sy n="56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acebook.com/gpsgod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acebook.com/gpsgod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2E1D5-DD07-4D0E-8C5B-1647F67CE5AF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84CDC95-DF11-45C4-B2AB-A0B3AA4F4F98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b="1" i="0" u="none" dirty="0"/>
            <a:t>Téléphone : 03 73 27 54 33</a:t>
          </a:r>
          <a:endParaRPr lang="fr-FR" b="1" dirty="0"/>
        </a:p>
      </dgm:t>
    </dgm:pt>
    <dgm:pt modelId="{AA64E50B-7FEF-4C8D-B922-038D1488CAD5}" type="parTrans" cxnId="{2235C545-D5F7-419E-AF4E-0868D4F1F734}">
      <dgm:prSet/>
      <dgm:spPr/>
      <dgm:t>
        <a:bodyPr/>
        <a:lstStyle/>
        <a:p>
          <a:endParaRPr lang="fr-FR"/>
        </a:p>
      </dgm:t>
    </dgm:pt>
    <dgm:pt modelId="{4F25E493-63B9-4C3E-B9F3-6584A7EC552F}" type="sibTrans" cxnId="{2235C545-D5F7-419E-AF4E-0868D4F1F734}">
      <dgm:prSet/>
      <dgm:spPr/>
      <dgm:t>
        <a:bodyPr/>
        <a:lstStyle/>
        <a:p>
          <a:endParaRPr lang="fr-FR"/>
        </a:p>
      </dgm:t>
    </dgm:pt>
    <dgm:pt modelId="{55F4842E-B0EB-4BDB-8EDB-F343566C6FBA}">
      <dgm:prSet/>
      <dgm:spPr/>
      <dgm:t>
        <a:bodyPr/>
        <a:lstStyle/>
        <a:p>
          <a:r>
            <a:rPr lang="fr-FR" b="1" i="0" u="none" dirty="0"/>
            <a:t>Mail : cptscentre21@cptscentre21.fr</a:t>
          </a:r>
          <a:endParaRPr lang="fr-FR" b="1" dirty="0"/>
        </a:p>
      </dgm:t>
    </dgm:pt>
    <dgm:pt modelId="{60F5A440-4BA4-4F73-A402-5A43B6E3DE71}" type="parTrans" cxnId="{AF047D28-C209-4CF3-B913-130D61074E0A}">
      <dgm:prSet/>
      <dgm:spPr/>
      <dgm:t>
        <a:bodyPr/>
        <a:lstStyle/>
        <a:p>
          <a:endParaRPr lang="fr-FR"/>
        </a:p>
      </dgm:t>
    </dgm:pt>
    <dgm:pt modelId="{59E30FFA-48AD-419F-91FF-BCC3295EE28C}" type="sibTrans" cxnId="{AF047D28-C209-4CF3-B913-130D61074E0A}">
      <dgm:prSet/>
      <dgm:spPr/>
      <dgm:t>
        <a:bodyPr/>
        <a:lstStyle/>
        <a:p>
          <a:endParaRPr lang="fr-FR"/>
        </a:p>
      </dgm:t>
    </dgm:pt>
    <dgm:pt modelId="{2F051AD5-A9E4-4217-98EF-04216FC80106}">
      <dgm:prSet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fr-FR" b="1" i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Réseaux Sociaux : </a:t>
          </a:r>
          <a:r>
            <a:rPr lang="fr-FR" b="0" i="0" u="none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Communauté Professionnelle Territoriale de Santé Centre 21</a:t>
          </a:r>
          <a:endParaRPr lang="fr-FR" b="0" u="none" dirty="0">
            <a:solidFill>
              <a:schemeClr val="bg1"/>
            </a:solidFill>
          </a:endParaRPr>
        </a:p>
      </dgm:t>
    </dgm:pt>
    <dgm:pt modelId="{467A91CC-89A6-4BFA-ADB8-ADABD625EBA6}" type="parTrans" cxnId="{F6CF77C4-482C-403E-966D-842473AD6575}">
      <dgm:prSet/>
      <dgm:spPr/>
      <dgm:t>
        <a:bodyPr/>
        <a:lstStyle/>
        <a:p>
          <a:endParaRPr lang="fr-FR"/>
        </a:p>
      </dgm:t>
    </dgm:pt>
    <dgm:pt modelId="{9E0A59B6-8A9F-400D-9E57-69E794369B3D}" type="sibTrans" cxnId="{F6CF77C4-482C-403E-966D-842473AD6575}">
      <dgm:prSet/>
      <dgm:spPr/>
      <dgm:t>
        <a:bodyPr/>
        <a:lstStyle/>
        <a:p>
          <a:endParaRPr lang="fr-FR"/>
        </a:p>
      </dgm:t>
    </dgm:pt>
    <dgm:pt modelId="{7C16C21B-BEFB-0F47-84D7-7DE16145A723}" type="pres">
      <dgm:prSet presAssocID="{C9B2E1D5-DD07-4D0E-8C5B-1647F67CE5AF}" presName="diagram" presStyleCnt="0">
        <dgm:presLayoutVars>
          <dgm:dir/>
          <dgm:resizeHandles val="exact"/>
        </dgm:presLayoutVars>
      </dgm:prSet>
      <dgm:spPr/>
    </dgm:pt>
    <dgm:pt modelId="{0E275365-F2E3-49A7-9086-0DED21DB05C3}" type="pres">
      <dgm:prSet presAssocID="{C84CDC95-DF11-45C4-B2AB-A0B3AA4F4F98}" presName="node" presStyleLbl="node1" presStyleIdx="0" presStyleCnt="3" custLinFactNeighborX="-52296" custLinFactNeighborY="-148">
        <dgm:presLayoutVars>
          <dgm:bulletEnabled val="1"/>
        </dgm:presLayoutVars>
      </dgm:prSet>
      <dgm:spPr/>
    </dgm:pt>
    <dgm:pt modelId="{034B47E3-78EC-45B9-9A4E-279654B93915}" type="pres">
      <dgm:prSet presAssocID="{4F25E493-63B9-4C3E-B9F3-6584A7EC552F}" presName="sibTrans" presStyleCnt="0"/>
      <dgm:spPr/>
    </dgm:pt>
    <dgm:pt modelId="{2C06E2E4-6000-4A36-9C70-2C264F9689E5}" type="pres">
      <dgm:prSet presAssocID="{55F4842E-B0EB-4BDB-8EDB-F343566C6FBA}" presName="node" presStyleLbl="node1" presStyleIdx="1" presStyleCnt="3" custLinFactNeighborX="0" custLinFactNeighborY="701">
        <dgm:presLayoutVars>
          <dgm:bulletEnabled val="1"/>
        </dgm:presLayoutVars>
      </dgm:prSet>
      <dgm:spPr/>
    </dgm:pt>
    <dgm:pt modelId="{D367301E-BA6A-4C6A-B24F-82408B169882}" type="pres">
      <dgm:prSet presAssocID="{59E30FFA-48AD-419F-91FF-BCC3295EE28C}" presName="sibTrans" presStyleCnt="0"/>
      <dgm:spPr/>
    </dgm:pt>
    <dgm:pt modelId="{F8FB80C8-1A5F-47A3-A02B-0327D6FE0DA8}" type="pres">
      <dgm:prSet presAssocID="{2F051AD5-A9E4-4217-98EF-04216FC80106}" presName="node" presStyleLbl="node1" presStyleIdx="2" presStyleCnt="3" custLinFactNeighborY="701">
        <dgm:presLayoutVars>
          <dgm:bulletEnabled val="1"/>
        </dgm:presLayoutVars>
      </dgm:prSet>
      <dgm:spPr/>
    </dgm:pt>
  </dgm:ptLst>
  <dgm:cxnLst>
    <dgm:cxn modelId="{05079F15-B4AC-4345-8230-83E38B1400B9}" type="presOf" srcId="{2F051AD5-A9E4-4217-98EF-04216FC80106}" destId="{F8FB80C8-1A5F-47A3-A02B-0327D6FE0DA8}" srcOrd="0" destOrd="0" presId="urn:microsoft.com/office/officeart/2005/8/layout/default"/>
    <dgm:cxn modelId="{AF047D28-C209-4CF3-B913-130D61074E0A}" srcId="{C9B2E1D5-DD07-4D0E-8C5B-1647F67CE5AF}" destId="{55F4842E-B0EB-4BDB-8EDB-F343566C6FBA}" srcOrd="1" destOrd="0" parTransId="{60F5A440-4BA4-4F73-A402-5A43B6E3DE71}" sibTransId="{59E30FFA-48AD-419F-91FF-BCC3295EE28C}"/>
    <dgm:cxn modelId="{2235C545-D5F7-419E-AF4E-0868D4F1F734}" srcId="{C9B2E1D5-DD07-4D0E-8C5B-1647F67CE5AF}" destId="{C84CDC95-DF11-45C4-B2AB-A0B3AA4F4F98}" srcOrd="0" destOrd="0" parTransId="{AA64E50B-7FEF-4C8D-B922-038D1488CAD5}" sibTransId="{4F25E493-63B9-4C3E-B9F3-6584A7EC552F}"/>
    <dgm:cxn modelId="{3E40B2BE-2104-304D-BA14-79D496A5C1E8}" type="presOf" srcId="{C9B2E1D5-DD07-4D0E-8C5B-1647F67CE5AF}" destId="{7C16C21B-BEFB-0F47-84D7-7DE16145A723}" srcOrd="0" destOrd="0" presId="urn:microsoft.com/office/officeart/2005/8/layout/default"/>
    <dgm:cxn modelId="{F6CF77C4-482C-403E-966D-842473AD6575}" srcId="{C9B2E1D5-DD07-4D0E-8C5B-1647F67CE5AF}" destId="{2F051AD5-A9E4-4217-98EF-04216FC80106}" srcOrd="2" destOrd="0" parTransId="{467A91CC-89A6-4BFA-ADB8-ADABD625EBA6}" sibTransId="{9E0A59B6-8A9F-400D-9E57-69E794369B3D}"/>
    <dgm:cxn modelId="{CC4725F2-73C6-492B-8E11-240E49A5E480}" type="presOf" srcId="{55F4842E-B0EB-4BDB-8EDB-F343566C6FBA}" destId="{2C06E2E4-6000-4A36-9C70-2C264F9689E5}" srcOrd="0" destOrd="0" presId="urn:microsoft.com/office/officeart/2005/8/layout/default"/>
    <dgm:cxn modelId="{B7BBD2FA-3D1B-45DF-A250-2AA4D3005EAB}" type="presOf" srcId="{C84CDC95-DF11-45C4-B2AB-A0B3AA4F4F98}" destId="{0E275365-F2E3-49A7-9086-0DED21DB05C3}" srcOrd="0" destOrd="0" presId="urn:microsoft.com/office/officeart/2005/8/layout/default"/>
    <dgm:cxn modelId="{FADF1E7E-6B00-4A79-84CB-543B6E617DED}" type="presParOf" srcId="{7C16C21B-BEFB-0F47-84D7-7DE16145A723}" destId="{0E275365-F2E3-49A7-9086-0DED21DB05C3}" srcOrd="0" destOrd="0" presId="urn:microsoft.com/office/officeart/2005/8/layout/default"/>
    <dgm:cxn modelId="{AA24DD12-BC3B-4B94-8408-341B6D465016}" type="presParOf" srcId="{7C16C21B-BEFB-0F47-84D7-7DE16145A723}" destId="{034B47E3-78EC-45B9-9A4E-279654B93915}" srcOrd="1" destOrd="0" presId="urn:microsoft.com/office/officeart/2005/8/layout/default"/>
    <dgm:cxn modelId="{1621A344-3F4C-4325-B57C-6A94EC0481F8}" type="presParOf" srcId="{7C16C21B-BEFB-0F47-84D7-7DE16145A723}" destId="{2C06E2E4-6000-4A36-9C70-2C264F9689E5}" srcOrd="2" destOrd="0" presId="urn:microsoft.com/office/officeart/2005/8/layout/default"/>
    <dgm:cxn modelId="{50DAEA52-EC0B-4395-894E-893915872DDB}" type="presParOf" srcId="{7C16C21B-BEFB-0F47-84D7-7DE16145A723}" destId="{D367301E-BA6A-4C6A-B24F-82408B169882}" srcOrd="3" destOrd="0" presId="urn:microsoft.com/office/officeart/2005/8/layout/default"/>
    <dgm:cxn modelId="{3F6503AD-60FB-412D-93BC-8DBCDB81D022}" type="presParOf" srcId="{7C16C21B-BEFB-0F47-84D7-7DE16145A723}" destId="{F8FB80C8-1A5F-47A3-A02B-0327D6FE0D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75365-F2E3-49A7-9086-0DED21DB05C3}">
      <dsp:nvSpPr>
        <dsp:cNvPr id="0" name=""/>
        <dsp:cNvSpPr/>
      </dsp:nvSpPr>
      <dsp:spPr>
        <a:xfrm>
          <a:off x="0" y="209477"/>
          <a:ext cx="3286125" cy="1971675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0" u="none" kern="1200" dirty="0"/>
            <a:t>Téléphone : 03 73 27 54 33</a:t>
          </a:r>
          <a:endParaRPr lang="fr-FR" sz="1900" b="1" kern="1200" dirty="0"/>
        </a:p>
      </dsp:txBody>
      <dsp:txXfrm>
        <a:off x="0" y="209477"/>
        <a:ext cx="3286125" cy="1971675"/>
      </dsp:txXfrm>
    </dsp:sp>
    <dsp:sp modelId="{2C06E2E4-6000-4A36-9C70-2C264F9689E5}">
      <dsp:nvSpPr>
        <dsp:cNvPr id="0" name=""/>
        <dsp:cNvSpPr/>
      </dsp:nvSpPr>
      <dsp:spPr>
        <a:xfrm>
          <a:off x="3614737" y="226217"/>
          <a:ext cx="3286125" cy="197167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0" u="none" kern="1200" dirty="0"/>
            <a:t>Mail : cptscentre21@cptscentre21.fr</a:t>
          </a:r>
          <a:endParaRPr lang="fr-FR" sz="1900" b="1" kern="1200" dirty="0"/>
        </a:p>
      </dsp:txBody>
      <dsp:txXfrm>
        <a:off x="3614737" y="226217"/>
        <a:ext cx="3286125" cy="1971675"/>
      </dsp:txXfrm>
    </dsp:sp>
    <dsp:sp modelId="{F8FB80C8-1A5F-47A3-A02B-0327D6FE0DA8}">
      <dsp:nvSpPr>
        <dsp:cNvPr id="0" name=""/>
        <dsp:cNvSpPr/>
      </dsp:nvSpPr>
      <dsp:spPr>
        <a:xfrm>
          <a:off x="7229475" y="226217"/>
          <a:ext cx="3286125" cy="1971675"/>
        </a:xfrm>
        <a:prstGeom prst="rect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Réseaux Sociaux : </a:t>
          </a:r>
          <a:r>
            <a:rPr lang="fr-FR" sz="1900" b="0" i="0" u="none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Communauté Professionnelle Territoriale de Santé Centre 21</a:t>
          </a:r>
          <a:endParaRPr lang="fr-FR" sz="1900" b="0" u="none" kern="1200" dirty="0">
            <a:solidFill>
              <a:schemeClr val="bg1"/>
            </a:solidFill>
          </a:endParaRPr>
        </a:p>
      </dsp:txBody>
      <dsp:txXfrm>
        <a:off x="7229475" y="226217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18.25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310 727,'10'-1,"-1"0,1-1,0 0,-1-1,0 0,1 0,-1-1,0 0,-1-1,1 0,13-11,5-5,0-1,23-26,161-193,-97 104,-53 62,-40 47,2 0,39-36,-62 62,1 1,0 0,0 0,0 0,0 0,1 1,-1-1,0 0,0 0,0 1,1-1,-1 1,0-1,1 1,-1-1,1 1,-1 0,0 0,1 0,-1 0,1 0,-1 0,0 0,2 0,-1 2,-1-1,0 0,0 1,0-1,0 1,0-1,0 1,-1-1,1 1,0 0,-1-1,1 1,-1 0,0 0,0-1,1 1,-1 0,0 0,0-1,-1 4,-2 28,-2 0,-1 0,-1-1,-23 61,28-86,-73 198,-8-4,-115 198,-258 357,273-463,158-252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8.3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1324 1236,'-11'0,"0"0,1-1,-1 0,0-1,1 0,-1-1,1 0,0-1,-1 0,2-1,-1 0,1 0,-1-1,2 0,-17-14,-82-72,-107-118,-80-120,165 181,-163-179,239 277,53 51,-1-1,0 0,1 0,-1 1,0-1,0 1,1-1,-1 0,0 1,0-1,0 1,0 0,0-1,0 1,0 0,0 0,0-1,0 1,0 0,0 0,0 0,0 0,0 0,0 1,0-1,0 0,0 0,0 1,0-1,0 0,0 1,0-1,1 1,-1-1,0 1,0 0,0-1,-1 2,0 2,0 0,1 0,-1 1,1-1,0 0,0 0,-1 8,-5 63,4 0,10 122,-1-68,6 1325,-12-1422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8.65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1,'6'5,"1"7,-1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9.49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1349 57,'-24'2,"0"1,0 2,0 0,1 2,0 0,0 1,1 2,-37 20,30-15,-269 144,25-11,141-82,-173 60,299-123,0-2,0 1,0-1,0 0,0 0,-11 0,17-1,-1 0,0 0,1 0,-1 0,1 0,-1-1,1 1,-1 0,0 0,1 0,-1-1,1 1,-1 0,1-1,-1 1,1 0,0-1,-1 1,1-1,-1 1,1-1,0 1,-1 0,1-1,0 0,0 1,-1-1,1-1,0 0,0 1,0-1,1 0,-1 0,0 1,1-1,-1 0,1 1,-1-1,1 1,0-1,0 1,1-3,10-14,1 0,1 1,1 1,32-30,80-54,-58 48,65-57,165-122,-278 216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19.00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915 1265,'-8'5,"0"0,0 1,0 0,1 0,-10 12,-5 3,-91 79,-297 281,390-361,1 2,-18 25,96-134,-20 34,534-696,37 30,-572 675,192-199,-220 236,-13 15,-19 22,-521 575,428-495,-6-5,-4-6,-154 95,200-149,-1-3,-2-4,-133 42,83-41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19.74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 0,'-12'291,"3"-162,11 157,0-259,1-1,1-1,2 1,0 0,14 33,-13-45,-1 0,2 0,0-1,0 0,1-1,1 1,0-2,1 1,0-2,19 15,-12-12,2-1,0-1,0 0,1-2,35 11,-6-6,78 11,28-5,1-7,184-8,318-70,624-245,-712 131,-478 154,-72 25,-20 0,-1 0,0 1,0-1,1 0,-1 0,0 0,0 0,1 1,-1-1,0 0,0 0,0 0,1 1,-1-1,0 0,0 0,0 1,0-1,0 0,0 0,0 1,1-1,-1 0,0 0,0 1,0-1,0 0,0 1,0-1,0 0,0 0,0 1,-1-1,1 0,0 0,0 1,0-1,0 0,0 0,-1 1,-3 5,0-1,-1 1,1-1,-2 0,1 0,0 0,-12 6,-66 46,-124 64,-112 36,163-82,-439 210,465-223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2.19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2.8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1785,'19'-18,"43"-31,-26 23,840-610,-651 477,1011-643,-1195 778,-22 12,-1 1,1 1,1 0,0 2,36-11,-54 19,0-1,0 1,0 0,0 0,0 0,0 0,0 0,0 1,0-1,0 1,-1-1,1 1,0-1,0 1,0 0,-1 0,1 0,0 0,-1 0,1 1,-1-1,1 0,-1 1,0-1,0 1,1-1,-1 1,0 0,0-1,0 1,-1 0,1 0,0-1,-1 1,1 0,-1 0,0 0,1 0,-1 3,1 9,0-1,-1 1,0 0,-3 17,3-27,-9 52,-1 0,-3-1,-36 94,-83 156,59-157,-6-3,-6-4,-7-4,-197 228,256-330,-66 56,55-59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5.9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9 956,'-1'-1,"1"0,-1 0,0 1,0-1,1 0,-1 0,1 0,-1 0,1 0,-1 0,1 0,-1 0,1 0,0 0,0 0,0 0,-1 0,1 0,0 0,0 0,0 0,1-2,11-25,-10 24,20-36,3 2,1 1,51-56,110-95,138-77,-248 211,3 3,121-56,-197 105,49-19,-50 20,-1 0,1 1,0-1,-1 1,1-1,-1 1,1 0,0 0,-1 0,1 1,0-1,-1 0,1 1,0 0,4 1,-6-1,0 0,-1-1,1 1,0 0,0 0,-1-1,1 1,0 0,-1 0,1 0,-1 0,1 0,-1 0,1 0,-1 0,0 0,1 0,-1 0,0 0,0 0,0 0,0 0,0 0,0 0,0 1,0 0,-11 32,9-29,-31 70,-3-1,-89 135,-120 121,182-248,53-69,19-23,22-29,20-28,5-9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7.27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2174 612,'-4'2,"1"-1,-1 1,1 0,-1 0,1 0,0 0,0 1,0-1,0 1,0 0,0-1,-2 5,-12 10,-148 124,7 7,-257 312,375-411,-59 81,185-255,165-182,-169 212,90-103,315-280,-919 792,376-276,-180 115,-8-9,-5-12,-360 137,578-257,-64 21,88-31,-1 0,1 0,0-1,-1 0,1-1,-1 0,1 0,-1 0,-10-2,17 1,0 1,0-1,-1 1,1-1,0 1,0-1,0 1,0-1,0 0,0 0,0 0,0 0,0 1,0-1,0 0,0-1,1 1,-1 0,0 0,1 0,-1 0,1 0,-1-1,1 1,0 0,-1 0,1-1,0 1,0 0,0-1,0 1,0 0,0-1,0 1,1 0,-1 0,0-1,1 1,-1 0,2-2,1-6,1-1,1 1,-1 0,8-10,25-29,2 0,3 3,1 1,68-52,-66 56,605-491,44 64,-668 451,42-23,-64 37,1 0,-1 0,1 0,-1 1,1 0,0-1,0 2,0-1,0 0,9 1,-13 1,0-1,0 0,0 0,0 1,0-1,-1 1,1-1,0 1,0-1,0 1,-1 0,1-1,0 1,-1 0,1-1,-1 1,1 0,-1 0,1 0,-1-1,0 1,1 0,-1 0,0 0,1 0,-1 0,0 0,0 0,0 0,0 0,0 0,0-1,0 1,0 0,-1 0,1 0,0 0,0 0,-1 1,-7 21,-1 0,0 0,-2-1,0-1,-1 0,-26 33,22-31,-121 163,-7-6,-7-6,-319 279,305-315,-6-7,-329 189,469-302,14-7,-1 0,-1-1,0-1,0-1,-1-1,0 0,-35 6,53-13,0 1,1-1,-1 0,0 0,1 0,-1 0,0 0,1-1,-1 1,0 0,1-1,-1 1,0-1,1 0,-1 1,1-1,-1 0,1 0,0 0,-1 0,1 0,0 0,0-1,-1 1,1 0,0-1,0 1,-1-2,2-1,-1 1,0-1,1 1,-1-1,1 1,0-1,0 0,0 1,1-1,-1 1,1-1,2-5,10-24,1 1,2 0,1 2,37-52,-53 81,634-793,-531 678,4 5,5 5,156-113,-258 211,0 1,1 0,0 1,15-7,-26 13,0-1,0 0,1 1,-1-1,0 1,1-1,-1 1,0 0,1-1,-1 1,0 0,1 0,-1 0,1 0,-1 0,0 0,1 1,-1-1,0 0,1 1,-1-1,0 1,1-1,-1 1,0 0,0 0,0-1,0 1,1 0,-1 0,0 0,-1 0,1 0,0 0,0 0,0 1,-1-1,1 0,0 0,-1 1,1-1,-1 0,0 1,1-1,-1 0,0 1,0-1,0 1,0-1,0 0,0 3,-2 12,-1-1,0 0,-1-1,-1 1,0-1,-1 0,0 0,-1 0,-10 13,17-26,-77 130,-106 137,-117 107,213-271,-5-5,-4-3,-200 152,279-236,-58 37,70-46,-1 0,0 0,1 0,-1-1,0 0,0 0,0-1,-1 1,-11 0,17-2,0-1,0 1,0 0,0 0,0 0,0-1,0 1,0-1,0 1,0 0,0-1,1 0,-1 1,0-1,0 1,1-1,-1 0,0 0,1 1,-1-1,0 0,1 0,-1 0,1 0,-1 0,1 0,0 0,0 0,-1 0,1 0,0 0,0 0,0 0,0 0,0 0,0 0,0-1,1-8,0 1,0-1,1 1,0-1,1 1,0 0,5-10,38-71,-43 83,72-121,136-177,123-96,172-99,-440 441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7.6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9:46:27.98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653 0,'-15'15,"-31"21,-34 25,-23 12,-15 9,3 2,15-15,25-18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03F8-038C-5F48-92B9-563FA290B1F4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4308B-4B91-0347-86A8-D7694F9CF3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88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09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89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234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4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25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700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73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64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413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13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557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788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753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13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26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163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08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799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66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63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4308B-4B91-0347-86A8-D7694F9CF3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9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B6D8A-6105-1746-AE80-EA9203C51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51DA03-ED25-E441-A57D-A8E778BEE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517E62-5562-2B42-AB74-34372C4B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F285-A97D-2A4F-A724-B1DC41BF5A56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FF968B-D732-E649-9CC1-DEE9E739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CF66BF-9302-BC47-A7CA-5958E676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4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91A6F-4E7F-764C-81A9-0BC2224A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23CE0F-3703-C943-940B-911633146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18182-F11B-7644-A2FF-53F42A02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14E-3C70-6D40-96B8-5C4613EFF544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08BB6-A693-A44F-8841-0F329002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667C00-4F1E-5B45-AD2D-2BF47E2B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7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4A8824-4544-4844-99C7-5852ABD7A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7BA5C4-89F8-B448-9A1B-FEA716B4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21D22-3A6D-6A49-ABAA-9006D38F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01F9-167A-CE47-8DA3-60434C2EE428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42E1E3-49A0-A546-A6A1-A98F6AF5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6E18D-F2BB-9C4B-A855-A01D6767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31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6FF29-1CAD-1F4E-A757-C8F8FD70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691F1E-BFE5-BE42-BD2D-3D3696B6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B59AF1-2CAC-9343-81DB-56932A15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2585-127C-3F41-BDB1-A412BC30B338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F40E6-9CCD-5A4F-9950-2E89C04E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3469D-B478-3743-80F4-8EB1E13E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2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FF193-35A9-3740-BAA1-CA88D79F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85F1-645D-6F4B-873E-F7E57BCCE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8EE683-EE18-3347-9E48-657FFAF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04BA-FE9C-BE4D-8A14-9560A1CD95DE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4122F1-95D3-D548-B34E-A034C5A6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ACDD0-EF19-D54F-97E8-BD64D276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0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4931D-0245-6343-9C42-3438174E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EC236-D77F-634F-B251-C673001FD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058677-1E04-854C-A448-3B7F99F1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D241F9-3400-3B44-87A8-D2125F64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E564-98F0-0040-8F1A-F8321383B425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9CD406-D118-3B4E-BCD1-689ABAC3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D1BDAD-1C83-6740-B6CD-C300270B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51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7F8DC-9EA6-A944-AD68-3018AF20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9F59FA-4294-A346-B64E-157BEE57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101E8A-2F4D-FD49-A0EA-57778EB2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9953BC-B2B4-6743-8FE6-18CC3336D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1FC63C-AB5D-124B-98E4-73EB15057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0D28C3-8BED-5B44-BB71-E3CF5924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4FF-6C6B-6A4F-BF64-46BE79687F6E}" type="datetime1">
              <a:rPr lang="fr-FR" smtClean="0"/>
              <a:t>09/04/2024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5002EE-E282-184E-98B8-9F4C60F2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D0CD63-B71F-3B42-AC95-DC265B93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47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B54C5-4D81-2641-8D1D-EAA52C3D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AF1817-1543-CC46-9C1A-BC37D5D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C886-3E18-4743-8C79-D06DACBD6681}" type="datetime1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F3562E-B9CE-7E4F-85D8-2E25D8A5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E10C5C-684A-C34C-89B7-4F084769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01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C9CFC0-5EE4-C249-81BB-CA7426FB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E0F-CAEB-0149-92F7-A94FF05A4C70}" type="datetime1">
              <a:rPr lang="fr-FR" smtClean="0"/>
              <a:t>09/04/2024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22CA3C-51F8-1B4B-BE62-EC65D4C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499A59-0BB6-844E-B68E-E7579229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84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D75B9-4BBB-4F4A-8DD3-FBB058E3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B10A2-5917-3244-A941-B37030B8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309C53-3195-1D46-9C08-0E07EDC2F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49EC2D-CB25-8341-9F16-8A5E7CCD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636-AB7B-4B43-A562-EBA6089558B7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5A260F-4324-624C-BAC6-27851EF7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D70199-6FD8-6E43-9402-E7861374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35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6D4CF-80AF-D849-A54D-3FD1B317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3500D4-89F8-9E4C-9B28-07BE3FB94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2252B7-1A3F-3040-BD89-384C8F8C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A5F5F5-0BAA-A64F-8C32-9CAF59E1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19B-BA18-BD46-B0B9-9C722BE7EAE4}" type="datetime1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EDD112-A1CC-CA4D-A1CC-A0B9C4DC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8C3E16-3A4E-5141-9F6C-5CB81AF1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3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BF2D43-6371-4E41-970F-B1D63043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2410B7-6582-634D-A0B2-F24EDFE44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B3EE4B-6C76-E94D-823D-35388A194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75AA-895B-9446-B3B2-2762A0D7173C}" type="datetime1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F5989E-4600-A64D-A4BA-B6AEE420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087EE7-B4C3-BF44-B7DF-920CD3570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94E6-505E-8146-BE55-E404147E5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4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image" Target="../media/image2.jpg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9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2FD9F235-7D21-08CB-5217-CF9C718DF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6848"/>
            <a:ext cx="12192000" cy="215821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2A727B4-BCCC-2E65-DFE6-19F4D50A8A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-72483" y="-609850"/>
            <a:ext cx="12336966" cy="4479772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F0B0293A-5A1C-EA4F-AD21-553AC1D44B4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01337" y="3920142"/>
            <a:ext cx="9144000" cy="2387600"/>
          </a:xfrm>
        </p:spPr>
        <p:txBody>
          <a:bodyPr rtlCol="0" anchor="t">
            <a:noAutofit/>
          </a:bodyPr>
          <a:lstStyle/>
          <a:p>
            <a:r>
              <a:rPr lang="fr-FR" b="1" dirty="0"/>
              <a:t>09 Avril 2024</a:t>
            </a:r>
            <a:br>
              <a:rPr lang="fr-FR" b="1" dirty="0"/>
            </a:br>
            <a:r>
              <a:rPr lang="fr-FR" b="1" dirty="0"/>
              <a:t>Assemblée Générale 2023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BC23CD-B070-2346-9881-7B787BC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1194E6-505E-8146-BE55-E404147E5856}" type="slidenum">
              <a:rPr lang="fr-FR" smtClean="0"/>
              <a:pPr/>
              <a:t>1</a:t>
            </a:fld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DA4AE0D8-71F3-DBAC-8FE9-0C5324844624}"/>
                  </a:ext>
                </a:extLst>
              </p14:cNvPr>
              <p14:cNvContentPartPr/>
              <p14:nvPr/>
            </p14:nvContentPartPr>
            <p14:xfrm>
              <a:off x="2707749" y="619714"/>
              <a:ext cx="387000" cy="77904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DA4AE0D8-71F3-DBAC-8FE9-0C53248446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4109" y="512074"/>
                <a:ext cx="49464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88E6A04F-11B4-6519-E560-7E8CA2D668A2}"/>
                  </a:ext>
                </a:extLst>
              </p14:cNvPr>
              <p14:cNvContentPartPr/>
              <p14:nvPr/>
            </p14:nvContentPartPr>
            <p14:xfrm>
              <a:off x="2620269" y="556714"/>
              <a:ext cx="647280" cy="68508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88E6A04F-11B4-6519-E560-7E8CA2D668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6629" y="448714"/>
                <a:ext cx="754920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00D352F3-90D5-ED03-AD4D-5E5E32E48E9B}"/>
                  </a:ext>
                </a:extLst>
              </p14:cNvPr>
              <p14:cNvContentPartPr/>
              <p14:nvPr/>
            </p14:nvContentPartPr>
            <p14:xfrm>
              <a:off x="2517669" y="620074"/>
              <a:ext cx="1360800" cy="5169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00D352F3-90D5-ED03-AD4D-5E5E32E48E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3669" y="512074"/>
                <a:ext cx="146844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0D91C7DE-5B4B-4EA6-1640-12A029C1465C}"/>
                  </a:ext>
                </a:extLst>
              </p14:cNvPr>
              <p14:cNvContentPartPr/>
              <p14:nvPr/>
            </p14:nvContentPartPr>
            <p14:xfrm>
              <a:off x="2285469" y="1686754"/>
              <a:ext cx="468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0D91C7DE-5B4B-4EA6-1640-12A029C146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31829" y="1579114"/>
                <a:ext cx="112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FAB51DA2-A7B2-2862-F152-236645FE4F5C}"/>
                  </a:ext>
                </a:extLst>
              </p14:cNvPr>
              <p14:cNvContentPartPr/>
              <p14:nvPr/>
            </p14:nvContentPartPr>
            <p14:xfrm>
              <a:off x="2982429" y="565354"/>
              <a:ext cx="974160" cy="66672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FAB51DA2-A7B2-2862-F152-236645FE4F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28789" y="457354"/>
                <a:ext cx="108180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9F80ECA2-6D1D-7B83-3822-EF5137990B92}"/>
                  </a:ext>
                </a:extLst>
              </p14:cNvPr>
              <p14:cNvContentPartPr/>
              <p14:nvPr/>
            </p14:nvContentPartPr>
            <p14:xfrm>
              <a:off x="3099069" y="798634"/>
              <a:ext cx="414360" cy="3445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9F80ECA2-6D1D-7B83-3822-EF5137990B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9069" y="618634"/>
                <a:ext cx="59400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910DA6AF-606B-B796-6B4D-6EF1D5D9AC2B}"/>
                  </a:ext>
                </a:extLst>
              </p14:cNvPr>
              <p14:cNvContentPartPr/>
              <p14:nvPr/>
            </p14:nvContentPartPr>
            <p14:xfrm>
              <a:off x="2667789" y="693874"/>
              <a:ext cx="833400" cy="6908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910DA6AF-606B-B796-6B4D-6EF1D5D9AC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7789" y="513874"/>
                <a:ext cx="1013040" cy="10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920D5F91-9856-1D53-E3F4-50215B0BA097}"/>
                  </a:ext>
                </a:extLst>
              </p14:cNvPr>
              <p14:cNvContentPartPr/>
              <p14:nvPr/>
            </p14:nvContentPartPr>
            <p14:xfrm>
              <a:off x="3167109" y="772714"/>
              <a:ext cx="360" cy="3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920D5F91-9856-1D53-E3F4-50215B0BA09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77469" y="59271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1C1213FB-5569-E6BB-D92D-5A725C8271EB}"/>
                  </a:ext>
                </a:extLst>
              </p14:cNvPr>
              <p14:cNvContentPartPr/>
              <p14:nvPr/>
            </p14:nvContentPartPr>
            <p14:xfrm>
              <a:off x="2856069" y="827074"/>
              <a:ext cx="235440" cy="16992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1C1213FB-5569-E6BB-D92D-5A725C8271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66429" y="647074"/>
                <a:ext cx="4150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763510B2-27AA-E32C-2D3B-1817E46CCB25}"/>
                  </a:ext>
                </a:extLst>
              </p14:cNvPr>
              <p14:cNvContentPartPr/>
              <p14:nvPr/>
            </p14:nvContentPartPr>
            <p14:xfrm>
              <a:off x="1787229" y="523594"/>
              <a:ext cx="477000" cy="72432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763510B2-27AA-E32C-2D3B-1817E46CCB2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7229" y="343594"/>
                <a:ext cx="65664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3AD38350-E58B-4D45-61C9-2A9055979676}"/>
                  </a:ext>
                </a:extLst>
              </p14:cNvPr>
              <p14:cNvContentPartPr/>
              <p14:nvPr/>
            </p14:nvContentPartPr>
            <p14:xfrm>
              <a:off x="1806669" y="1436554"/>
              <a:ext cx="7200" cy="111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3AD38350-E58B-4D45-61C9-2A905597967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16669" y="1256914"/>
                <a:ext cx="1868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7B2EBCFC-E400-25DD-593C-BE6217D97EEA}"/>
                  </a:ext>
                </a:extLst>
              </p14:cNvPr>
              <p14:cNvContentPartPr/>
              <p14:nvPr/>
            </p14:nvContentPartPr>
            <p14:xfrm>
              <a:off x="7580709" y="3582514"/>
              <a:ext cx="486000" cy="23724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7B2EBCFC-E400-25DD-593C-BE6217D97EE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90709" y="3402514"/>
                <a:ext cx="665640" cy="59688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Image 30">
            <a:extLst>
              <a:ext uri="{FF2B5EF4-FFF2-40B4-BE49-F238E27FC236}">
                <a16:creationId xmlns:a16="http://schemas.microsoft.com/office/drawing/2014/main" id="{5E24CFE0-6726-CFC0-1608-73C8F93D625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2132" y="73190"/>
            <a:ext cx="2083326" cy="14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923474F-6007-E405-7B43-5E44F7D43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-4810919" y="3082199"/>
            <a:ext cx="9621837" cy="170324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65" y="365125"/>
            <a:ext cx="6209371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 mot de la Présidente </a:t>
            </a:r>
            <a:endParaRPr lang="fr-FR" sz="40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10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2" y="231311"/>
            <a:ext cx="1402949" cy="97796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0ED3A-FBE6-AF42-1A4A-3802291F41C4}"/>
              </a:ext>
            </a:extLst>
          </p:cNvPr>
          <p:cNvSpPr txBox="1">
            <a:spLocks/>
          </p:cNvSpPr>
          <p:nvPr/>
        </p:nvSpPr>
        <p:spPr>
          <a:xfrm>
            <a:off x="1046743" y="1690688"/>
            <a:ext cx="4562319" cy="4665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866885-7FB7-2E5E-0589-F55C1170E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689" y="1651060"/>
            <a:ext cx="7940885" cy="456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10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923474F-6007-E405-7B43-5E44F7D43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-4810919" y="3082199"/>
            <a:ext cx="9621837" cy="170324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65" y="365125"/>
            <a:ext cx="6209371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 mot de la Présidente </a:t>
            </a:r>
            <a:endParaRPr lang="fr-FR" sz="40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11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2" y="231311"/>
            <a:ext cx="1402949" cy="97796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0ED3A-FBE6-AF42-1A4A-3802291F41C4}"/>
              </a:ext>
            </a:extLst>
          </p:cNvPr>
          <p:cNvSpPr txBox="1">
            <a:spLocks/>
          </p:cNvSpPr>
          <p:nvPr/>
        </p:nvSpPr>
        <p:spPr>
          <a:xfrm>
            <a:off x="1046743" y="1690688"/>
            <a:ext cx="4562319" cy="4665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E33E5A-0B09-02DA-731E-106D1AD90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123" y="1807662"/>
            <a:ext cx="9883436" cy="3893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72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59F29-BD80-9540-8B4E-723E16AE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Rapport financier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598645-DF7B-D69B-6C5C-093D6D279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Présentation comptes annuels par Thomas PAULIN du cabinet CLEON MARTIN BROICHOT</a:t>
            </a:r>
          </a:p>
          <a:p>
            <a:r>
              <a:rPr lang="fr-FR" dirty="0"/>
              <a:t>Rapport de gestion 2023</a:t>
            </a:r>
          </a:p>
          <a:p>
            <a:r>
              <a:rPr lang="fr-FR" dirty="0"/>
              <a:t>Mot du trésorier</a:t>
            </a:r>
          </a:p>
          <a:p>
            <a:r>
              <a:rPr lang="fr-FR" dirty="0"/>
              <a:t>Vote du bilan</a:t>
            </a:r>
          </a:p>
          <a:p>
            <a:endParaRPr lang="fr-FR" dirty="0"/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18FF4E96-CBDE-1942-987B-9CCA414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86B141-D589-F13A-065E-73D6242F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904" y="295089"/>
            <a:ext cx="1371012" cy="9557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25BAA-7DA9-1780-2A38-05A3EE50E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6456557" y="2617524"/>
            <a:ext cx="12192000" cy="21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br>
              <a:rPr lang="fr-FR" sz="4000" b="1" dirty="0"/>
            </a:br>
            <a:r>
              <a:rPr lang="fr-FR" sz="1600" b="1" dirty="0"/>
              <a:t>Le rapport moral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Mission 1 : Améliorer et Renforcer l’accès aux soins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z="1800" dirty="0"/>
              <a:t>Développement de la Télémédecine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1600" dirty="0"/>
              <a:t>Télécardiologie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80 oxymétrie,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38 ECG,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91 MAPA Olivia TOUPANCE,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17 MAPA pour la vallée de l’ouche (Fleurey et Pont de Pany)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soit 225 patients pris en charge pour 20 médecins requérants</a:t>
            </a:r>
          </a:p>
          <a:p>
            <a:pPr marL="1371600" lvl="3" indent="0">
              <a:buNone/>
            </a:pPr>
            <a:endParaRPr lang="fr-FR" sz="1400" dirty="0"/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z="1600" dirty="0"/>
              <a:t>Projet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Télérhumatologie (14 médecins requérants depuis le 07 mars)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Télécardiologie : Déploiement de MAPA et d’Oxymètre dans 9 pharmacie adhérentes sur l’ensemble de notre territoire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/>
              <a:t>Déploiement d’autres dispositifs en lien avec le CHU</a:t>
            </a:r>
          </a:p>
          <a:p>
            <a:pPr marL="1371600" lvl="3" indent="0">
              <a:buClr>
                <a:srgbClr val="00B0F0"/>
              </a:buClr>
              <a:buNone/>
            </a:pPr>
            <a:endParaRPr lang="fr-FR" dirty="0"/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fr-FR" dirty="0"/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13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4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6"/>
            <a:ext cx="9309410" cy="84888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958"/>
            <a:ext cx="10515600" cy="5278866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Clr>
                <a:srgbClr val="00B0F0"/>
              </a:buClr>
              <a:buNone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Facilité l’accès à un médecin traitant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Affiche/Flyer « Recherche d’un médecin traitant »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241 sollicitations dont 35 patients en ALD (23,8% des demandes traitées) et 14 en ALD/CSS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Parmi les 241 sollicitations 13 provenaient de partenaires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Participation à la journée d’accueil des nouveaux arrivants de Dijon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Cabinet Ephémère Fontaine d’Ouche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Liste des médecins réalisant des Visites à Domicile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Parcours Addictologie : intervention du Dr MASCRET (</a:t>
            </a:r>
            <a:r>
              <a:rPr lang="fr-FR" dirty="0" err="1"/>
              <a:t>Hemera</a:t>
            </a:r>
            <a:r>
              <a:rPr lang="fr-FR" dirty="0"/>
              <a:t>)</a:t>
            </a:r>
          </a:p>
          <a:p>
            <a:pPr lvl="3">
              <a:buClr>
                <a:srgbClr val="00B0F0"/>
              </a:buClr>
              <a:buFontTx/>
              <a:buChar char="-"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Améliorer l’accès aux Soins Non Programmés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SNP Médecin Généraliste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Pour la période estivale : 13 patients pris en charge, dont 3 orientés par le SAS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18 médecins volontaires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Pour la période de noël : 5 patients pris en charge, gestion faite directement par téléphone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SNP Dermato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Circuit d’adressage pour la prise en charge rapide des suspicions des lésions noires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Depuis mai 2023 : 30 PS formés au repérage des lésions noires, 15 RDV dont 4 demandes qui ont mis en évidence des cancers avérés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Projet 2024 : Prochaine formation le 30-04-24 par Dr Sage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SNP Cardio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SNP Chirurgien Dentiste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Amélioration des lien avec le SAS via une coordinatrice </a:t>
            </a:r>
            <a:r>
              <a:rPr lang="fr-FR" dirty="0" err="1"/>
              <a:t>InterCPTS</a:t>
            </a: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14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4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br>
              <a:rPr lang="fr-FR" sz="4000" b="1" dirty="0"/>
            </a:br>
            <a:r>
              <a:rPr lang="fr-FR" sz="1600" b="1" dirty="0"/>
              <a:t>Le rapport moral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789"/>
            <a:ext cx="10515600" cy="5065561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Clr>
                <a:srgbClr val="00B0F0"/>
              </a:buClr>
              <a:buNone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Mission 2 : Développer l’exercice coordonnée sur le territoire et fluidifier les parcours en renforçant le lien ville-hôpital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/>
              <a:t>Fiche de d’évaluation pour le domicile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Finaliser la fiche d’évaluation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Crée un réseau de PS entre le CHU et les professionnels de ville pour maintenir le suivi des patients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Mettre en place un deuxième parcours (Boite à idées)</a:t>
            </a:r>
          </a:p>
          <a:p>
            <a:pPr lvl="3">
              <a:buClr>
                <a:srgbClr val="00B0F0"/>
              </a:buClr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Mission 3 : Développement des actions territoriales de prévention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Santé de la femme 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3 actions de prévention Octobre Rose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Participation à la course </a:t>
            </a:r>
            <a:r>
              <a:rPr lang="fr-FR" dirty="0" err="1"/>
              <a:t>Odyssea</a:t>
            </a:r>
            <a:endParaRPr lang="fr-FR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1 conférence sur les cancers féminins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Sponsorisation des polos Rose des pompiers du SDIS 21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Sponsorisation des </a:t>
            </a:r>
            <a:r>
              <a:rPr lang="fr-FR" dirty="0" err="1"/>
              <a:t>Mél’blouses</a:t>
            </a:r>
            <a:r>
              <a:rPr lang="fr-FR" dirty="0"/>
              <a:t> (adhérentes, Corsica Raid Femina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Recensement des praticiens pratiquant l’IVG médicamenteuse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Former nos PS à la détection des violences intrafamiliales avec le Réseau NON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Colloque sur les Violences </a:t>
            </a:r>
            <a:r>
              <a:rPr lang="fr-FR" dirty="0" err="1"/>
              <a:t>IntraFamiliales</a:t>
            </a:r>
            <a:endParaRPr lang="fr-FR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Atelier de prévention auprès des futurs parents et jeunes parents au sein de la Maison des 1000 1rs jours</a:t>
            </a:r>
          </a:p>
          <a:p>
            <a:pPr lvl="3">
              <a:buFontTx/>
              <a:buChar char="-"/>
            </a:pPr>
            <a:endParaRPr lang="fr-FR" dirty="0"/>
          </a:p>
          <a:p>
            <a:pPr lvl="3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15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3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789"/>
            <a:ext cx="10515600" cy="5065561"/>
          </a:xfrm>
        </p:spPr>
        <p:txBody>
          <a:bodyPr>
            <a:normAutofit/>
          </a:bodyPr>
          <a:lstStyle/>
          <a:p>
            <a:pPr marL="914400" lvl="2" indent="0">
              <a:buClr>
                <a:srgbClr val="00B0F0"/>
              </a:buClr>
              <a:buNone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Santé du nourrisson et de l’enfant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 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Groupe de travail en cours de construction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Formation de nos PS à la détection des Troubles du </a:t>
            </a:r>
            <a:r>
              <a:rPr lang="fr-FR" dirty="0" err="1"/>
              <a:t>NeuroDéveloppement</a:t>
            </a:r>
            <a:r>
              <a:rPr lang="fr-FR" dirty="0"/>
              <a:t> (TND)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Atelier de prévention auprès des futurs parents et jeunes parents au sein de la Maison des 1000 1rs jours</a:t>
            </a:r>
          </a:p>
          <a:p>
            <a:pPr lvl="3">
              <a:buClr>
                <a:srgbClr val="00B0F0"/>
              </a:buClr>
              <a:buFontTx/>
              <a:buChar char="-"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Education nutritionnelle et lutte contre l’obésité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Groupe de travail en cours de construction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Constitution d’un réseau de PS autour de l’obésité pédiatrique en lien avec l’Apnée du sommeil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Partenariats avec le </a:t>
            </a:r>
            <a:r>
              <a:rPr lang="fr-FR" dirty="0" err="1"/>
              <a:t>RéPPOP</a:t>
            </a:r>
            <a:endParaRPr lang="fr-FR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Faire la promotion du Sport Santé</a:t>
            </a:r>
          </a:p>
          <a:p>
            <a:pPr marL="1371600" lvl="3" indent="0">
              <a:buNone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16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2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br>
              <a:rPr lang="fr-FR" sz="4000" b="1" dirty="0"/>
            </a:br>
            <a:r>
              <a:rPr lang="fr-FR" sz="1600" b="1" dirty="0"/>
              <a:t>Le rapport moral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572"/>
            <a:ext cx="10168054" cy="4874778"/>
          </a:xfrm>
        </p:spPr>
        <p:txBody>
          <a:bodyPr>
            <a:normAutofit/>
          </a:bodyPr>
          <a:lstStyle/>
          <a:p>
            <a:pPr marL="914400" lvl="2" indent="0">
              <a:buClr>
                <a:srgbClr val="00B0F0"/>
              </a:buClr>
              <a:buNone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Santé environnementale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/>
              <a:t> Formation des PS à la fresques des Climats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/>
              <a:t> Sensibilisation de nos PS avec l’élaboration de flyers sur les cabinets écoresponsables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/>
              <a:t> Sensibilisation des patients avec élaboration d’un flyer sur les bons gestes à adopter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-Projet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Sensibilisation autour des perturbateurs endocriniens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Mise en place d’une collecte commune de DASRI</a:t>
            </a:r>
          </a:p>
          <a:p>
            <a:pPr marL="1371600" lvl="3" indent="0">
              <a:buClr>
                <a:srgbClr val="00B0F0"/>
              </a:buClr>
              <a:buNone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Promouvoir la vaccination de la population sur nos territoires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/>
              <a:t>Visioconférence sur le vaccins hivernaux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/>
              <a:t>Sensibilisation sur les HPV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Augmenter le taux de vaccination HPV sur notre territoire notamment auprès des garçons</a:t>
            </a:r>
          </a:p>
          <a:p>
            <a:pPr marL="1371600" lvl="3" indent="0">
              <a:buNone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17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7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735976"/>
            <a:ext cx="9309410" cy="349408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129"/>
            <a:ext cx="10515600" cy="4944020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Clr>
                <a:srgbClr val="00B0F0"/>
              </a:buClr>
              <a:buNone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Mission 4 : Gestion de crise sanitaire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En place : Prévention autour du moustique tigre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Collecte de matériel médical pour l’Ukraine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Mobilisation de nos PS lors de la collecte de matériel médical pour le Maroc au mois de septembre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Prévention Moustique tigre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Prévention canicule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Mise en place d’un groupe de travail sur le Renfort Sanitaire Territorial</a:t>
            </a:r>
          </a:p>
          <a:p>
            <a:pPr lvl="3">
              <a:buClr>
                <a:srgbClr val="00B0F0"/>
              </a:buClr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r>
              <a:rPr lang="fr-FR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Action 1 : Développement de la qualité et de la pertinence des soins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Pertinence des prescription et iatrogénie médicamenteuse: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1 formation sur les prescriptions en orthophonie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1 formation sur l’optimisation des prescriptions de kinésithérapie</a:t>
            </a:r>
          </a:p>
          <a:p>
            <a:pPr lvl="2">
              <a:buClr>
                <a:srgbClr val="12BBDD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Mettre à disposition de nos adhérents des fiches mémo sur notre site internet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Travail d’exercice coordonnée pharmacien/médecin afin d’anticiper les pénuries de médicament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Faire la promotion de </a:t>
            </a:r>
            <a:r>
              <a:rPr lang="fr-FR" dirty="0" err="1"/>
              <a:t>Meddispar</a:t>
            </a:r>
            <a:endParaRPr lang="fr-FR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Faire un guide des bonnes pratiques portant sur la fiabilité des prescriptions</a:t>
            </a:r>
          </a:p>
          <a:p>
            <a:pPr lvl="3">
              <a:buFontTx/>
              <a:buChar char="-"/>
            </a:pPr>
            <a:endParaRPr lang="fr-FR" dirty="0"/>
          </a:p>
          <a:p>
            <a:pPr lvl="3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18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789"/>
            <a:ext cx="10515600" cy="5065561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Clr>
                <a:srgbClr val="00B0F0"/>
              </a:buClr>
              <a:buNone/>
            </a:pPr>
            <a:endParaRPr lang="fr-FR" dirty="0"/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Lutte contre l’antibiorésistance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Conférence en octobre 2023 sur l’antibiorésistance avec intervention du </a:t>
            </a:r>
            <a:r>
              <a:rPr lang="fr-FR" dirty="0" err="1"/>
              <a:t>CRAtb</a:t>
            </a:r>
            <a:endParaRPr lang="fr-FR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Sensibilisation sur le bon usage des antibiotiques en odontologie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Faire la promotion des outils existants sur notre site (ordonnance de non prescription, </a:t>
            </a:r>
            <a:r>
              <a:rPr lang="fr-FR" dirty="0" err="1"/>
              <a:t>antibioclic</a:t>
            </a:r>
            <a:r>
              <a:rPr lang="fr-FR" dirty="0"/>
              <a:t>, </a:t>
            </a:r>
            <a:r>
              <a:rPr lang="fr-FR" dirty="0" err="1"/>
              <a:t>dentibiotic</a:t>
            </a:r>
            <a:r>
              <a:rPr lang="fr-FR" dirty="0"/>
              <a:t>, et ADF)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Elaboration d’un fichier recensant les 50 références étant régulièrement en rupture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Conférence sur l’usage de l’antibiothérapie en ORL</a:t>
            </a:r>
          </a:p>
          <a:p>
            <a:pPr lvl="3">
              <a:buClr>
                <a:srgbClr val="00B0F0"/>
              </a:buClr>
              <a:buFontTx/>
              <a:buChar char="-"/>
            </a:pPr>
            <a:endParaRPr lang="fr-FR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Action 2 : Accompagnement des professionnels de santé sur le territoire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dirty="0"/>
              <a:t>Projet 2024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Trouver des logements pour les stagiaires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Participation à la 1ere journée d’accueil des internes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Cartographie PLEXUS pour nos PS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Mise à disposition d’outils sur notre site internet dans l’espace adhérent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dirty="0"/>
              <a:t>Création d’un Comité d’Entreprise pour nos adhérents</a:t>
            </a:r>
          </a:p>
          <a:p>
            <a:pPr lvl="3">
              <a:buFontTx/>
              <a:buChar char="-"/>
            </a:pPr>
            <a:endParaRPr lang="fr-FR" dirty="0"/>
          </a:p>
          <a:p>
            <a:pPr lvl="3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19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63F6262-697D-71BB-CB9F-63CA8DA6B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096000" y="3049512"/>
            <a:ext cx="12192000" cy="21582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EA14AA-91B8-1241-85FB-A9250CCD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9" y="501649"/>
            <a:ext cx="7460848" cy="100715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Préambule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277C6E-DC80-D534-3877-24D66C6F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9" y="1508806"/>
            <a:ext cx="9689233" cy="4479400"/>
          </a:xfrm>
        </p:spPr>
        <p:txBody>
          <a:bodyPr>
            <a:noAutofit/>
          </a:bodyPr>
          <a:lstStyle/>
          <a:p>
            <a:r>
              <a:rPr lang="fr-FR" sz="4000" dirty="0"/>
              <a:t>QR Code pour vous inscrire à nos différents groupes de travail</a:t>
            </a:r>
          </a:p>
          <a:p>
            <a:r>
              <a:rPr lang="fr-FR" sz="4000" dirty="0"/>
              <a:t>QR Code pour vous réadhérer</a:t>
            </a:r>
          </a:p>
          <a:p>
            <a:r>
              <a:rPr lang="fr-FR" sz="4000" dirty="0"/>
              <a:t>QR Code pour mettre à jour votre profil</a:t>
            </a:r>
          </a:p>
          <a:p>
            <a:r>
              <a:rPr lang="fr-FR" sz="4000" dirty="0"/>
              <a:t> QR Code pour Boite à Idées</a:t>
            </a:r>
          </a:p>
          <a:p>
            <a:endParaRPr lang="fr-FR" sz="4000" dirty="0"/>
          </a:p>
          <a:p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FB30B1-F364-C94C-A005-3D54F42E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1194E6-505E-8146-BE55-E404147E5856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04FC22-F878-4795-5C6B-1A9831E51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442" y="185738"/>
            <a:ext cx="1702169" cy="11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Nos Missions</a:t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789"/>
            <a:ext cx="10515600" cy="5065561"/>
          </a:xfrm>
        </p:spPr>
        <p:txBody>
          <a:bodyPr>
            <a:normAutofit/>
          </a:bodyPr>
          <a:lstStyle/>
          <a:p>
            <a:pPr lvl="3">
              <a:buFontTx/>
              <a:buChar char="-"/>
            </a:pPr>
            <a:endParaRPr lang="fr-FR" dirty="0"/>
          </a:p>
          <a:p>
            <a:pPr lvl="3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20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53152E-391D-18AD-A18C-C7CDA17FD74E}"/>
              </a:ext>
            </a:extLst>
          </p:cNvPr>
          <p:cNvSpPr txBox="1"/>
          <p:nvPr/>
        </p:nvSpPr>
        <p:spPr>
          <a:xfrm>
            <a:off x="2954144" y="1204981"/>
            <a:ext cx="62837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En bref, nos actions depuis juillet 2023 :</a:t>
            </a:r>
          </a:p>
          <a:p>
            <a:endParaRPr lang="fr-FR" dirty="0"/>
          </a:p>
          <a:p>
            <a:pPr lvl="1"/>
            <a:r>
              <a:rPr lang="fr-FR" dirty="0"/>
              <a:t>2 soirées conviviales</a:t>
            </a:r>
          </a:p>
          <a:p>
            <a:pPr lvl="1"/>
            <a:r>
              <a:rPr lang="fr-FR" dirty="0"/>
              <a:t>2 réunions de Conseil d’Administration</a:t>
            </a:r>
          </a:p>
          <a:p>
            <a:pPr lvl="1"/>
            <a:r>
              <a:rPr lang="fr-FR" dirty="0"/>
              <a:t>1 Congrès FCPTS</a:t>
            </a:r>
          </a:p>
          <a:p>
            <a:pPr lvl="1"/>
            <a:r>
              <a:rPr lang="fr-FR" dirty="0"/>
              <a:t>1 Forum de médecine</a:t>
            </a:r>
          </a:p>
          <a:p>
            <a:pPr lvl="1"/>
            <a:r>
              <a:rPr lang="fr-FR" dirty="0"/>
              <a:t>8 conférences</a:t>
            </a:r>
          </a:p>
          <a:p>
            <a:pPr lvl="1"/>
            <a:r>
              <a:rPr lang="fr-FR" dirty="0"/>
              <a:t>7 réunions de bureau</a:t>
            </a:r>
          </a:p>
          <a:p>
            <a:pPr lvl="1"/>
            <a:r>
              <a:rPr lang="fr-FR" dirty="0"/>
              <a:t>1 Salon Nouveaux arrivants</a:t>
            </a:r>
          </a:p>
          <a:p>
            <a:pPr lvl="1"/>
            <a:r>
              <a:rPr lang="fr-FR" dirty="0"/>
              <a:t>1 journée Accueil des internes</a:t>
            </a:r>
          </a:p>
          <a:p>
            <a:pPr lvl="1"/>
            <a:r>
              <a:rPr lang="fr-FR" dirty="0"/>
              <a:t>1 Formation Environnement pour nos PS</a:t>
            </a:r>
          </a:p>
          <a:p>
            <a:pPr lvl="1"/>
            <a:r>
              <a:rPr lang="fr-FR" dirty="0"/>
              <a:t>18 rencontres « partenaire »</a:t>
            </a:r>
          </a:p>
          <a:p>
            <a:pPr lvl="1"/>
            <a:r>
              <a:rPr lang="fr-FR" dirty="0"/>
              <a:t>15 Groupes de travail</a:t>
            </a:r>
          </a:p>
          <a:p>
            <a:pPr lvl="1"/>
            <a:r>
              <a:rPr lang="fr-FR" dirty="0"/>
              <a:t>3 journées de prévention : Mois sans tabac</a:t>
            </a:r>
          </a:p>
          <a:p>
            <a:pPr lvl="1"/>
            <a:r>
              <a:rPr lang="fr-FR" dirty="0"/>
              <a:t>4 journées de prévention : Octobre Rose</a:t>
            </a:r>
          </a:p>
          <a:p>
            <a:pPr lvl="1"/>
            <a:r>
              <a:rPr lang="fr-FR" dirty="0"/>
              <a:t>4 ateliers au sein de la Maison des 1000</a:t>
            </a:r>
            <a:r>
              <a:rPr lang="fr-FR" baseline="30000" dirty="0"/>
              <a:t>e</a:t>
            </a:r>
            <a:r>
              <a:rPr lang="fr-FR" dirty="0"/>
              <a:t> jours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627AC6-07A8-AC61-F9DF-78A9E0B5512A}"/>
              </a:ext>
            </a:extLst>
          </p:cNvPr>
          <p:cNvSpPr txBox="1"/>
          <p:nvPr/>
        </p:nvSpPr>
        <p:spPr>
          <a:xfrm>
            <a:off x="1427356" y="5938877"/>
            <a:ext cx="1015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Merci à tous nos adhérents pour leur accueil et leur implication</a:t>
            </a:r>
            <a:r>
              <a:rPr lang="fr-FR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81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Résolution n°1</a:t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Changement d’adresse du siège de la CPTS</a:t>
            </a:r>
          </a:p>
          <a:p>
            <a:pPr marL="457200" lvl="1" indent="0">
              <a:buClr>
                <a:srgbClr val="00B0F0"/>
              </a:buClr>
              <a:buNone/>
            </a:pPr>
            <a:r>
              <a:rPr lang="fr-FR" dirty="0"/>
              <a:t>-Siège social toujours situé au 32 allée de la </a:t>
            </a:r>
            <a:r>
              <a:rPr lang="fr-FR" dirty="0" err="1"/>
              <a:t>Cude</a:t>
            </a:r>
            <a:r>
              <a:rPr lang="fr-FR" dirty="0"/>
              <a:t> à </a:t>
            </a:r>
            <a:r>
              <a:rPr lang="fr-FR" dirty="0" err="1"/>
              <a:t>Velars</a:t>
            </a:r>
            <a:r>
              <a:rPr lang="fr-FR" dirty="0"/>
              <a:t> sur Ouche, proposition de mettre l’adresse de la CPTS au 16 rue Henri Matisse</a:t>
            </a:r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 lvl="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Vote</a:t>
            </a:r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21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0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7" y="365125"/>
            <a:ext cx="930941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Résolution n°2</a:t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674EB-3CBA-3636-8458-0B1D9F25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Accès direct aux orthophonistes</a:t>
            </a:r>
          </a:p>
          <a:p>
            <a:pPr lvl="1">
              <a:buFontTx/>
              <a:buChar char="-"/>
            </a:pPr>
            <a:r>
              <a:rPr lang="fr-FR" dirty="0"/>
              <a:t>Présentation par Pascale LIVIO et Véronique BAGUET</a:t>
            </a:r>
          </a:p>
          <a:p>
            <a:pPr lvl="1"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Vote</a:t>
            </a:r>
          </a:p>
          <a:p>
            <a:pPr marL="457200" lvl="1" indent="0">
              <a:buClr>
                <a:srgbClr val="00B0F0"/>
              </a:buCl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22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827" y="434367"/>
            <a:ext cx="1402949" cy="9779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0508A6-5780-8B9C-75A8-680442877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568" y="0"/>
            <a:ext cx="121176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5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59F29-BD80-9540-8B4E-723E16AE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90" y="534625"/>
            <a:ext cx="1012636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Election du Conseil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d’Administration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27B5660-1ADC-20FA-556E-673A2AA4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18FF4E96-CBDE-1942-987B-9CCA414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1194E6-505E-8146-BE55-E404147E585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6D42C4-798D-5A02-84F0-AC693673DAA5}"/>
              </a:ext>
            </a:extLst>
          </p:cNvPr>
          <p:cNvSpPr txBox="1"/>
          <p:nvPr/>
        </p:nvSpPr>
        <p:spPr>
          <a:xfrm>
            <a:off x="300021" y="2208681"/>
            <a:ext cx="42831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IDEL (6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FAGOT </a:t>
            </a:r>
            <a:r>
              <a:rPr lang="fr-FR" dirty="0">
                <a:solidFill>
                  <a:srgbClr val="000000"/>
                </a:solidFill>
                <a:effectLst/>
              </a:rPr>
              <a:t>Véronique</a:t>
            </a:r>
          </a:p>
          <a:p>
            <a:r>
              <a:rPr lang="fr-FR" dirty="0">
                <a:solidFill>
                  <a:srgbClr val="000000"/>
                </a:solidFill>
              </a:rPr>
              <a:t>CHERITAT Mélanie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Chirurgien Dentiste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/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Pédicure-Podologue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i="0" u="none" strike="noStrike" dirty="0">
                <a:solidFill>
                  <a:srgbClr val="000000"/>
                </a:solidFill>
                <a:effectLst/>
              </a:rPr>
              <a:t>/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Masseur Kinésithérapeute (6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MARTIN Jules</a:t>
            </a:r>
            <a:endParaRPr lang="fr-FR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PELISSONNIER 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Pierre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86B141-D589-F13A-065E-73D6242F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35" y="709284"/>
            <a:ext cx="1371012" cy="9557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8691E8-45E1-3B24-6F09-95027C9757B6}"/>
              </a:ext>
            </a:extLst>
          </p:cNvPr>
          <p:cNvSpPr txBox="1"/>
          <p:nvPr/>
        </p:nvSpPr>
        <p:spPr>
          <a:xfrm>
            <a:off x="4327470" y="2105818"/>
            <a:ext cx="42831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Diététicienne (1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/</a:t>
            </a:r>
            <a:endParaRPr lang="fr-FR" b="1" i="0" u="none" strike="noStrike" dirty="0">
              <a:solidFill>
                <a:srgbClr val="000000"/>
              </a:solidFill>
              <a:effectLst/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Biologiste ( 1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MAURIN Jean-René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Orthophoniste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LIVIO Pascale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LEFEVRE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Wanda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Sage femme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BELOT Esther</a:t>
            </a:r>
            <a:endParaRPr lang="fr-FR" b="1" i="0" u="none" strike="noStrike" dirty="0">
              <a:solidFill>
                <a:srgbClr val="000000"/>
              </a:solidFill>
              <a:effectLst/>
            </a:endParaRP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Ergothérapeute (1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i="0" u="none" strike="noStrike" dirty="0">
                <a:solidFill>
                  <a:srgbClr val="000000"/>
                </a:solidFill>
                <a:effectLst/>
              </a:rPr>
              <a:t>/</a:t>
            </a:r>
            <a:endParaRPr lang="fr-FR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DBFE25-8A4B-AB90-209E-C727BCE3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2270"/>
            <a:ext cx="12192000" cy="10214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69137CD-1E16-3EAD-21CB-39A358822098}"/>
              </a:ext>
            </a:extLst>
          </p:cNvPr>
          <p:cNvSpPr txBox="1"/>
          <p:nvPr/>
        </p:nvSpPr>
        <p:spPr>
          <a:xfrm>
            <a:off x="8127870" y="2091688"/>
            <a:ext cx="42831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Médecin Généraliste (8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RAPILLIARD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Marie-Hélène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BONIS Anne-Laure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MAIZIERES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Olivier</a:t>
            </a:r>
          </a:p>
          <a:p>
            <a:r>
              <a:rPr lang="fr-FR" u="none" strike="noStrike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RAHMANE Fatima</a:t>
            </a:r>
          </a:p>
          <a:p>
            <a:endParaRPr lang="fr-FR" u="none" strike="noStrike" dirty="0">
              <a:solidFill>
                <a:srgbClr val="1F1F1F"/>
              </a:solidFill>
              <a:highlight>
                <a:srgbClr val="FFFFFF"/>
              </a:highlight>
              <a:latin typeface="Google Sans"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Pharmacien d’officine (6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LAURENT Magali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fr-F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894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59F29-BD80-9540-8B4E-723E16AE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90" y="534625"/>
            <a:ext cx="1012636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Election du Conseil administration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27B5660-1ADC-20FA-556E-673A2AA4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18FF4E96-CBDE-1942-987B-9CCA414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1194E6-505E-8146-BE55-E404147E585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6D42C4-798D-5A02-84F0-AC693673DAA5}"/>
              </a:ext>
            </a:extLst>
          </p:cNvPr>
          <p:cNvSpPr txBox="1"/>
          <p:nvPr/>
        </p:nvSpPr>
        <p:spPr>
          <a:xfrm>
            <a:off x="1512053" y="2020828"/>
            <a:ext cx="4283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des structures d’exercice coordonnée en soins primaires (1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DAUTRICHE </a:t>
            </a:r>
            <a:r>
              <a:rPr lang="fr-FR" dirty="0">
                <a:solidFill>
                  <a:srgbClr val="000000"/>
                </a:solidFill>
                <a:effectLst/>
              </a:rPr>
              <a:t>Benoit (MUSSP)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de soins secondaires (5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/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86B141-D589-F13A-065E-73D6242F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35" y="709284"/>
            <a:ext cx="1371012" cy="9557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DBFE25-8A4B-AB90-209E-C727BCE3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2270"/>
            <a:ext cx="12192000" cy="10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7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A420ED-EE69-13FD-5319-8E9D8478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8E5AD7-B606-CDF5-F857-E7E5DAB2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61" y="1550504"/>
            <a:ext cx="6963139" cy="41778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2ABA62-0635-B013-02D0-93651203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473" y="272275"/>
            <a:ext cx="1338654" cy="93314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7271A3D-19B1-E286-EF18-C2AFDB2F9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83" y="1295223"/>
            <a:ext cx="1723678" cy="21971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5B5678-7885-320F-D6FE-795BDE87A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976542" y="2976541"/>
            <a:ext cx="6858000" cy="90491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0870CB7-DD16-C005-78AE-D1C8D437D1AB}"/>
              </a:ext>
            </a:extLst>
          </p:cNvPr>
          <p:cNvGrpSpPr/>
          <p:nvPr/>
        </p:nvGrpSpPr>
        <p:grpSpPr>
          <a:xfrm>
            <a:off x="9409434" y="4391425"/>
            <a:ext cx="2180449" cy="1690980"/>
            <a:chOff x="6239591" y="3374425"/>
            <a:chExt cx="2180449" cy="16909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2E6B5D-96FC-8736-EAB5-DDF1101DB1BA}"/>
                </a:ext>
              </a:extLst>
            </p:cNvPr>
            <p:cNvSpPr/>
            <p:nvPr/>
          </p:nvSpPr>
          <p:spPr>
            <a:xfrm>
              <a:off x="6239591" y="3374425"/>
              <a:ext cx="2180449" cy="169098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75EB54E-634E-DFEA-D48B-760EF08FEFAB}"/>
                </a:ext>
              </a:extLst>
            </p:cNvPr>
            <p:cNvSpPr txBox="1"/>
            <p:nvPr/>
          </p:nvSpPr>
          <p:spPr>
            <a:xfrm>
              <a:off x="6337940" y="3535963"/>
              <a:ext cx="1983750" cy="1509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283 991 habitants           </a:t>
              </a:r>
              <a:r>
                <a:rPr lang="fr-FR" sz="1000" kern="1200" dirty="0"/>
                <a:t>(sources : https://www.arcgis.com – Janvier 2024)</a:t>
              </a:r>
              <a:endParaRPr lang="en-US" sz="1000" kern="1200" dirty="0"/>
            </a:p>
          </p:txBody>
        </p: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85D152E3-4623-21F3-385E-FF3804BE5E38}"/>
              </a:ext>
            </a:extLst>
          </p:cNvPr>
          <p:cNvSpPr txBox="1">
            <a:spLocks/>
          </p:cNvSpPr>
          <p:nvPr/>
        </p:nvSpPr>
        <p:spPr>
          <a:xfrm>
            <a:off x="632831" y="466830"/>
            <a:ext cx="103237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CPTS Centre 21 en quelques chiffres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A1C131B-C330-14C4-5F54-B0A8EAB37E62}"/>
              </a:ext>
            </a:extLst>
          </p:cNvPr>
          <p:cNvSpPr txBox="1"/>
          <p:nvPr/>
        </p:nvSpPr>
        <p:spPr>
          <a:xfrm>
            <a:off x="9619464" y="6082405"/>
            <a:ext cx="176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CPTS Taille 4 +</a:t>
            </a:r>
          </a:p>
        </p:txBody>
      </p:sp>
    </p:spTree>
    <p:extLst>
      <p:ext uri="{BB962C8B-B14F-4D97-AF65-F5344CB8AC3E}">
        <p14:creationId xmlns:p14="http://schemas.microsoft.com/office/powerpoint/2010/main" val="375764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0A5DC12-0BE9-6211-E3D0-BAEC22D7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3687"/>
            <a:ext cx="12261466" cy="2164149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56E3050-1DC2-416E-2E74-90D63F4DE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9467" y="6538912"/>
            <a:ext cx="12261467" cy="217050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4306E3-F783-CE46-EFE2-9C13DA2C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4</a:t>
            </a:fld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96FAAA93-543E-4146-A287-774B1B5B8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678" y="3073100"/>
            <a:ext cx="5309838" cy="3283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1C730E-D1A5-E949-0DB5-440F3268B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2822575"/>
            <a:ext cx="5715000" cy="353377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782ECA23-953D-3EFF-7F17-9CF68641232E}"/>
              </a:ext>
            </a:extLst>
          </p:cNvPr>
          <p:cNvGrpSpPr/>
          <p:nvPr/>
        </p:nvGrpSpPr>
        <p:grpSpPr>
          <a:xfrm>
            <a:off x="4032239" y="649006"/>
            <a:ext cx="3614566" cy="1912949"/>
            <a:chOff x="5369840" y="-604990"/>
            <a:chExt cx="3614566" cy="19129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287AD0-4B97-6402-76A6-6884461A9640}"/>
                </a:ext>
              </a:extLst>
            </p:cNvPr>
            <p:cNvSpPr/>
            <p:nvPr/>
          </p:nvSpPr>
          <p:spPr>
            <a:xfrm>
              <a:off x="5369840" y="-604990"/>
              <a:ext cx="3614566" cy="191294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925B8AA-F848-5C7E-49D2-1D7BA1AE7FA7}"/>
                </a:ext>
              </a:extLst>
            </p:cNvPr>
            <p:cNvSpPr txBox="1"/>
            <p:nvPr/>
          </p:nvSpPr>
          <p:spPr>
            <a:xfrm>
              <a:off x="5369840" y="-487903"/>
              <a:ext cx="3614566" cy="1678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6000" kern="1200" dirty="0"/>
                <a:t>285 adhérents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66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6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3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C59F29-BD80-9540-8B4E-723E16AE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57" y="613379"/>
            <a:ext cx="694804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</a:t>
            </a:r>
            <a:r>
              <a:rPr lang="en-US" sz="3600" b="1" kern="12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Équipe de la CPTS Centre 21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18FF4E96-CBDE-1942-987B-9CCA414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6D42C4-798D-5A02-84F0-AC693673DAA5}"/>
              </a:ext>
            </a:extLst>
          </p:cNvPr>
          <p:cNvSpPr txBox="1"/>
          <p:nvPr/>
        </p:nvSpPr>
        <p:spPr>
          <a:xfrm>
            <a:off x="1270177" y="2197160"/>
            <a:ext cx="4283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Dr Anne Laure BONIS : 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Médecin Généraliste - Dijon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Présidente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Magali LAURENT :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Pharmacienne - Dijon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Vice-Présidente </a:t>
            </a:r>
            <a:endParaRPr lang="fr-FR" b="1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Véronique FAGOT : 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Infirmière libérale - Fontaine-les-Dijon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Vice-Présidente 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Olivier MAIZIERES : 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Médecin Généraliste - </a:t>
            </a:r>
            <a:r>
              <a:rPr lang="fr-FR" dirty="0">
                <a:solidFill>
                  <a:srgbClr val="000000"/>
                </a:solidFill>
              </a:rPr>
              <a:t>Dijon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Vice-Président 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86B141-D589-F13A-065E-73D6242F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897" y="709284"/>
            <a:ext cx="1371012" cy="9557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8691E8-45E1-3B24-6F09-95027C9757B6}"/>
              </a:ext>
            </a:extLst>
          </p:cNvPr>
          <p:cNvSpPr txBox="1"/>
          <p:nvPr/>
        </p:nvSpPr>
        <p:spPr>
          <a:xfrm>
            <a:off x="6731088" y="2105818"/>
            <a:ext cx="42831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Esther BELOT: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Sage-femme - Velars-sur-Ouche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Secrétaire Générale</a:t>
            </a: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Pierre PELISSONNIER : 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Kinésithérapeute - Velars-sur-Ouche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Trésorier 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Caroline BRUOT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Coordinatrice 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Stéphanie RAMBOURG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Coordinatrice 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Olivia TOUPANCE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Assistante médicale </a:t>
            </a:r>
            <a:endParaRPr lang="fr-FR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DBFE25-8A4B-AB90-209E-C727BCE3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24363"/>
            <a:ext cx="12192000" cy="10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5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59F29-BD80-9540-8B4E-723E16AE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90" y="534625"/>
            <a:ext cx="1012636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membres du Conseil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d’Administration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27B5660-1ADC-20FA-556E-673A2AA4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18FF4E96-CBDE-1942-987B-9CCA414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1194E6-505E-8146-BE55-E404147E585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6D42C4-798D-5A02-84F0-AC693673DAA5}"/>
              </a:ext>
            </a:extLst>
          </p:cNvPr>
          <p:cNvSpPr txBox="1"/>
          <p:nvPr/>
        </p:nvSpPr>
        <p:spPr>
          <a:xfrm>
            <a:off x="300021" y="2208681"/>
            <a:ext cx="42831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IDEL (6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FAGOT </a:t>
            </a:r>
            <a:r>
              <a:rPr lang="fr-FR" dirty="0">
                <a:solidFill>
                  <a:srgbClr val="000000"/>
                </a:solidFill>
                <a:effectLst/>
              </a:rPr>
              <a:t>Véronique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Chirurgien Dentiste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/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Pédicure-Podologue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i="0" u="none" strike="noStrike" dirty="0">
                <a:solidFill>
                  <a:srgbClr val="000000"/>
                </a:solidFill>
                <a:effectLst/>
              </a:rPr>
              <a:t>BENCHETRIT Franck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Masseur Kinésithérapeute (6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MARTIN Jules</a:t>
            </a:r>
            <a:endParaRPr lang="fr-FR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SYLVESTRE Yann-François</a:t>
            </a:r>
            <a:endParaRPr lang="fr-FR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PELISSONNIER 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Pierre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86B141-D589-F13A-065E-73D6242F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35" y="709284"/>
            <a:ext cx="1371012" cy="9557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8691E8-45E1-3B24-6F09-95027C9757B6}"/>
              </a:ext>
            </a:extLst>
          </p:cNvPr>
          <p:cNvSpPr txBox="1"/>
          <p:nvPr/>
        </p:nvSpPr>
        <p:spPr>
          <a:xfrm>
            <a:off x="4327470" y="2105818"/>
            <a:ext cx="42831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Diététicienne (1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GOUYON Chloé</a:t>
            </a:r>
            <a:endParaRPr lang="fr-FR" b="1" i="0" u="none" strike="noStrike" dirty="0">
              <a:solidFill>
                <a:srgbClr val="000000"/>
              </a:solidFill>
              <a:effectLst/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Biologiste ( 1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MAURIN Jean-René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Orthophoniste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LIVIO Pascale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LEFEVRE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Wanda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Sage femme (2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BELOT Esther</a:t>
            </a:r>
            <a:endParaRPr lang="fr-FR" b="1" i="0" u="none" strike="noStrike" dirty="0">
              <a:solidFill>
                <a:srgbClr val="000000"/>
              </a:solidFill>
              <a:effectLst/>
            </a:endParaRP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Ergothérapeute (1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i="0" u="none" strike="noStrike" dirty="0">
                <a:solidFill>
                  <a:srgbClr val="000000"/>
                </a:solidFill>
                <a:effectLst/>
              </a:rPr>
              <a:t>/</a:t>
            </a:r>
            <a:endParaRPr lang="fr-FR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DBFE25-8A4B-AB90-209E-C727BCE3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2270"/>
            <a:ext cx="12192000" cy="10214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69137CD-1E16-3EAD-21CB-39A358822098}"/>
              </a:ext>
            </a:extLst>
          </p:cNvPr>
          <p:cNvSpPr txBox="1"/>
          <p:nvPr/>
        </p:nvSpPr>
        <p:spPr>
          <a:xfrm>
            <a:off x="8127870" y="2091688"/>
            <a:ext cx="42831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Médecin Généraliste (8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WALDNER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Anne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GUIGON Henri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RAPILLIARD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Marie-Hélène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BONIS Anne-Laure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MAIZIERES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Olivier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VERNET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Joël </a:t>
            </a:r>
          </a:p>
          <a:p>
            <a:endParaRPr lang="fr-FR" u="none" strike="noStrike" dirty="0">
              <a:solidFill>
                <a:srgbClr val="1F1F1F"/>
              </a:solidFill>
              <a:highlight>
                <a:srgbClr val="FFFFFF"/>
              </a:highlight>
              <a:latin typeface="Google Sans"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Pharmacien d’officine (6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LOUIS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Pascal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DAVANTURE </a:t>
            </a:r>
            <a:r>
              <a:rPr lang="fr-FR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Nathalie </a:t>
            </a:r>
          </a:p>
          <a:p>
            <a:r>
              <a:rPr lang="fr-FR" dirty="0">
                <a:solidFill>
                  <a:srgbClr val="1F1F1F"/>
                </a:solidFill>
                <a:highlight>
                  <a:srgbClr val="FFFFFF"/>
                </a:highlight>
                <a:latin typeface="Google Sans"/>
              </a:rPr>
              <a:t>LAURENT Magali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fr-FR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906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59F29-BD80-9540-8B4E-723E16AE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90" y="534625"/>
            <a:ext cx="1012636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membres du Conseil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d’Administration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27B5660-1ADC-20FA-556E-673A2AA4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18FF4E96-CBDE-1942-987B-9CCA4145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1194E6-505E-8146-BE55-E404147E585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6D42C4-798D-5A02-84F0-AC693673DAA5}"/>
              </a:ext>
            </a:extLst>
          </p:cNvPr>
          <p:cNvSpPr txBox="1"/>
          <p:nvPr/>
        </p:nvSpPr>
        <p:spPr>
          <a:xfrm>
            <a:off x="1512053" y="2020828"/>
            <a:ext cx="4283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des structures d’exercice coordonnée en soins primaires (1 siège)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dirty="0">
                <a:solidFill>
                  <a:srgbClr val="000000"/>
                </a:solidFill>
              </a:rPr>
              <a:t>DAUTRICHE </a:t>
            </a:r>
            <a:r>
              <a:rPr lang="fr-FR" dirty="0">
                <a:solidFill>
                  <a:srgbClr val="000000"/>
                </a:solidFill>
                <a:effectLst/>
              </a:rPr>
              <a:t>Benoit (MUSSP)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chemeClr val="tx2">
                    <a:lumMod val="75000"/>
                  </a:schemeClr>
                </a:solidFill>
                <a:effectLst/>
              </a:rPr>
              <a:t>Collège de soins secondaires (5 sièges)</a:t>
            </a:r>
            <a:endParaRPr lang="fr-FR" dirty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/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86B141-D589-F13A-065E-73D6242F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435" y="709284"/>
            <a:ext cx="1371012" cy="9557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DBFE25-8A4B-AB90-209E-C727BCE3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2270"/>
            <a:ext cx="12192000" cy="1021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B718EA5-6ED8-612F-2E54-A6FA294FE79F}"/>
              </a:ext>
            </a:extLst>
          </p:cNvPr>
          <p:cNvSpPr txBox="1"/>
          <p:nvPr/>
        </p:nvSpPr>
        <p:spPr>
          <a:xfrm>
            <a:off x="1036002" y="4781513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 mandat de 3 ans, si des personnes sont intéressées pour rejoindre le Conseil d’Administration, vous pouvez encore le faire !</a:t>
            </a:r>
          </a:p>
          <a:p>
            <a:r>
              <a:rPr lang="fr-FR" dirty="0"/>
              <a:t>Les candidatures durant le mandat sont acceptées.</a:t>
            </a:r>
          </a:p>
        </p:txBody>
      </p:sp>
    </p:spTree>
    <p:extLst>
      <p:ext uri="{BB962C8B-B14F-4D97-AF65-F5344CB8AC3E}">
        <p14:creationId xmlns:p14="http://schemas.microsoft.com/office/powerpoint/2010/main" val="56042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A14AA-91B8-1241-85FB-A9250CCD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83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Nous contacter</a:t>
            </a:r>
          </a:p>
        </p:txBody>
      </p:sp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1C38FCAE-708E-4A1C-B0FC-FCAF11D15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688937"/>
              </p:ext>
            </p:extLst>
          </p:nvPr>
        </p:nvGraphicFramePr>
        <p:xfrm>
          <a:off x="838200" y="2186084"/>
          <a:ext cx="10515600" cy="2396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FB30B1-F364-C94C-A005-3D54F42E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1194E6-505E-8146-BE55-E404147E5856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04FC22-F878-4795-5C6B-1A9831E51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4050" y="763096"/>
            <a:ext cx="1702169" cy="11865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2C5DB4-62D9-E12A-F352-DEC0C93FF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225" y="3763924"/>
            <a:ext cx="501650" cy="5016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9BF5E5-15CC-3232-B5C6-F671532A1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5331" y="3824946"/>
            <a:ext cx="379606" cy="3796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D6D6ED-5E43-901A-B09D-5493DA76CF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5595" y="3841828"/>
            <a:ext cx="347546" cy="34754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BD8D783-7D0C-FC36-D81F-ADC144CBD0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631559"/>
            <a:ext cx="12192000" cy="21582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57157E-0BFF-1447-FE5F-90752BEF64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824229"/>
            <a:ext cx="1219200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923474F-6007-E405-7B43-5E44F7D43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-4810919" y="3082199"/>
            <a:ext cx="9621837" cy="170324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F8F210-87BF-DF44-8A1B-370FD8B0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65" y="365125"/>
            <a:ext cx="6209371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 mot de la Présidente </a:t>
            </a:r>
            <a:endParaRPr lang="fr-FR" sz="40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FE2B36-79C3-A94D-82C0-9A9EB313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94E6-505E-8146-BE55-E404147E5856}" type="slidenum">
              <a:rPr lang="fr-FR" smtClean="0"/>
              <a:t>9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049C0-287C-311E-F44F-006140164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2" y="231311"/>
            <a:ext cx="1402949" cy="97796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CF0ED3A-FBE6-AF42-1A4A-3802291F41C4}"/>
              </a:ext>
            </a:extLst>
          </p:cNvPr>
          <p:cNvSpPr txBox="1">
            <a:spLocks/>
          </p:cNvSpPr>
          <p:nvPr/>
        </p:nvSpPr>
        <p:spPr>
          <a:xfrm>
            <a:off x="1046743" y="1690688"/>
            <a:ext cx="4562319" cy="4665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595F7A-65D7-D591-835D-4C491E0A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144" y="1596901"/>
            <a:ext cx="4127712" cy="4673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951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5.4"/>
</p:tagLst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{119AA21E-C3D4-5349-B0BB-E6E7C4F7E37D}tf10001073</Template>
  <TotalTime>5875</TotalTime>
  <Words>1603</Words>
  <Application>Microsoft Office PowerPoint</Application>
  <PresentationFormat>Grand écran</PresentationFormat>
  <Paragraphs>413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MV Boli</vt:lpstr>
      <vt:lpstr>Wingdings</vt:lpstr>
      <vt:lpstr>Thème Office</vt:lpstr>
      <vt:lpstr>09 Avril 2024 Assemblée Générale 2023</vt:lpstr>
      <vt:lpstr>Préambule</vt:lpstr>
      <vt:lpstr>Présentation PowerPoint</vt:lpstr>
      <vt:lpstr>Présentation PowerPoint</vt:lpstr>
      <vt:lpstr>L’Équipe de la CPTS Centre 21</vt:lpstr>
      <vt:lpstr>Les membres du Conseil d’Administration</vt:lpstr>
      <vt:lpstr>Les membres du Conseil d’Administration</vt:lpstr>
      <vt:lpstr>Nous contacter</vt:lpstr>
      <vt:lpstr>Le mot de la Présidente </vt:lpstr>
      <vt:lpstr>Le mot de la Présidente </vt:lpstr>
      <vt:lpstr>Le mot de la Présidente </vt:lpstr>
      <vt:lpstr>Rapport financier 2023</vt:lpstr>
      <vt:lpstr>Nos Missions Le rapport moral</vt:lpstr>
      <vt:lpstr>Nos Missions</vt:lpstr>
      <vt:lpstr>Nos Missions Le rapport moral</vt:lpstr>
      <vt:lpstr>Nos Missions</vt:lpstr>
      <vt:lpstr>Nos Missions Le rapport moral</vt:lpstr>
      <vt:lpstr>Nos Missions </vt:lpstr>
      <vt:lpstr>Nos Missions </vt:lpstr>
      <vt:lpstr>Nos Missions </vt:lpstr>
      <vt:lpstr>Résolution n°1 </vt:lpstr>
      <vt:lpstr>Résolution n°2 </vt:lpstr>
      <vt:lpstr>Election du Conseil d’Administration</vt:lpstr>
      <vt:lpstr>Election du Conseil administration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 DOSE-ESCALATION STUDY OF DESYNCHRONIZED IRINOTECAN PLUS BEVACIZUMAB, OXALIPLATIN, 5-FLUOROURACIL, AND FOLINIC ACID (BFOLFIRINOX-3) ADMINISTRATION IN CHEMOREFRACTORY METASTATIC COLORECTAL CANCER PATIENTS</dc:title>
  <dc:creator>Helene Bellio</dc:creator>
  <cp:lastModifiedBy>Stéphanie RAMBOURG</cp:lastModifiedBy>
  <cp:revision>62</cp:revision>
  <dcterms:created xsi:type="dcterms:W3CDTF">2022-01-15T16:28:52Z</dcterms:created>
  <dcterms:modified xsi:type="dcterms:W3CDTF">2024-04-09T18:12:14Z</dcterms:modified>
</cp:coreProperties>
</file>